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0" r:id="rId7"/>
    <p:sldId id="261" r:id="rId8"/>
    <p:sldId id="262" r:id="rId9"/>
    <p:sldId id="265"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autoAdjust="0"/>
  </p:normalViewPr>
  <p:slideViewPr>
    <p:cSldViewPr snapToGrid="0">
      <p:cViewPr varScale="1">
        <p:scale>
          <a:sx n="92" d="100"/>
          <a:sy n="92" d="100"/>
        </p:scale>
        <p:origin x="-426" y="-102"/>
      </p:cViewPr>
      <p:guideLst>
        <p:guide orient="horz" pos="2160"/>
        <p:guide pos="384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10/26/2014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10/26/2014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a:t>
            </a:r>
            <a:r>
              <a:rPr lang="en-US" dirty="0" smtClean="0"/>
              <a:t>New </a:t>
            </a:r>
            <a:r>
              <a:rPr lang="en-US" dirty="0" smtClean="0"/>
              <a:t>A</a:t>
            </a:r>
            <a:r>
              <a:rPr lang="en-US" dirty="0" smtClean="0"/>
              <a:t>rm </a:t>
            </a:r>
            <a:endParaRPr lang="en-US" dirty="0"/>
          </a:p>
        </p:txBody>
      </p:sp>
      <p:sp>
        <p:nvSpPr>
          <p:cNvPr id="3" name="Subtitle 2"/>
          <p:cNvSpPr>
            <a:spLocks noGrp="1"/>
          </p:cNvSpPr>
          <p:nvPr>
            <p:ph type="subTitle" idx="1"/>
          </p:nvPr>
        </p:nvSpPr>
        <p:spPr/>
        <p:txBody>
          <a:bodyPr/>
          <a:lstStyle/>
          <a:p>
            <a:r>
              <a:rPr lang="en-US" dirty="0" smtClean="0"/>
              <a:t>Hannah Moser- </a:t>
            </a:r>
            <a:r>
              <a:rPr lang="en-US" dirty="0" smtClean="0"/>
              <a:t>Marketer</a:t>
            </a:r>
            <a:r>
              <a:rPr lang="en-US" dirty="0" smtClean="0"/>
              <a:t>, Bailey </a:t>
            </a:r>
            <a:r>
              <a:rPr lang="en-US" dirty="0" err="1" smtClean="0"/>
              <a:t>Lidderdale</a:t>
            </a:r>
            <a:r>
              <a:rPr lang="en-US" dirty="0" smtClean="0"/>
              <a:t>- </a:t>
            </a:r>
            <a:r>
              <a:rPr lang="en-US" dirty="0" smtClean="0"/>
              <a:t>Physicist </a:t>
            </a:r>
            <a:r>
              <a:rPr lang="en-US" dirty="0" smtClean="0"/>
              <a:t>Jaide Bucher- Biomechanical Specialist, Erin Roth- Engineer</a:t>
            </a:r>
            <a:endParaRPr lang="en-US" dirty="0"/>
          </a:p>
        </p:txBody>
      </p:sp>
      <p:pic>
        <p:nvPicPr>
          <p:cNvPr id="1026" name="Picture 2" descr="C:\Users\chkkl\Pictures\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28" y="633845"/>
            <a:ext cx="4409209" cy="330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13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heel(1)">
                                      <p:cBhvr>
                                        <p:cTn id="2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decision matrix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8146225"/>
              </p:ext>
            </p:extLst>
          </p:nvPr>
        </p:nvGraphicFramePr>
        <p:xfrm>
          <a:off x="796616" y="4096266"/>
          <a:ext cx="8596310" cy="2392680"/>
        </p:xfrm>
        <a:graphic>
          <a:graphicData uri="http://schemas.openxmlformats.org/drawingml/2006/table">
            <a:tbl>
              <a:tblPr firstRow="1" bandRow="1">
                <a:tableStyleId>{5C22544A-7EE6-4342-B048-85BDC9FD1C3A}</a:tableStyleId>
              </a:tblPr>
              <a:tblGrid>
                <a:gridCol w="1719262"/>
                <a:gridCol w="1719262"/>
                <a:gridCol w="1719262"/>
                <a:gridCol w="1719262"/>
                <a:gridCol w="1719262"/>
              </a:tblGrid>
              <a:tr h="370840">
                <a:tc>
                  <a:txBody>
                    <a:bodyPr/>
                    <a:lstStyle/>
                    <a:p>
                      <a:endParaRPr lang="en-US" dirty="0"/>
                    </a:p>
                  </a:txBody>
                  <a:tcPr/>
                </a:tc>
                <a:tc>
                  <a:txBody>
                    <a:bodyPr/>
                    <a:lstStyle/>
                    <a:p>
                      <a:r>
                        <a:rPr lang="en-US" dirty="0" smtClean="0"/>
                        <a:t>Weight (g)</a:t>
                      </a:r>
                      <a:endParaRPr lang="en-US" dirty="0"/>
                    </a:p>
                  </a:txBody>
                  <a:tcPr/>
                </a:tc>
                <a:tc>
                  <a:txBody>
                    <a:bodyPr/>
                    <a:lstStyle/>
                    <a:p>
                      <a:r>
                        <a:rPr lang="en-US" dirty="0" smtClean="0"/>
                        <a:t>Cost</a:t>
                      </a:r>
                      <a:r>
                        <a:rPr lang="en-US" baseline="0" dirty="0" smtClean="0"/>
                        <a:t> ($)</a:t>
                      </a:r>
                      <a:endParaRPr lang="en-US" dirty="0"/>
                    </a:p>
                  </a:txBody>
                  <a:tcPr/>
                </a:tc>
                <a:tc>
                  <a:txBody>
                    <a:bodyPr/>
                    <a:lstStyle/>
                    <a:p>
                      <a:r>
                        <a:rPr lang="en-US" dirty="0" smtClean="0"/>
                        <a:t>Appearance</a:t>
                      </a:r>
                    </a:p>
                    <a:p>
                      <a:r>
                        <a:rPr lang="en-US" dirty="0" smtClean="0"/>
                        <a:t>(does</a:t>
                      </a:r>
                      <a:r>
                        <a:rPr lang="en-US" baseline="0" dirty="0" smtClean="0"/>
                        <a:t> it look like skin?)</a:t>
                      </a:r>
                      <a:endParaRPr lang="en-US" dirty="0"/>
                    </a:p>
                  </a:txBody>
                  <a:tcPr/>
                </a:tc>
                <a:tc>
                  <a:txBody>
                    <a:bodyPr/>
                    <a:lstStyle/>
                    <a:p>
                      <a:r>
                        <a:rPr lang="en-US" dirty="0" smtClean="0"/>
                        <a:t>Recycled Material?</a:t>
                      </a:r>
                      <a:endParaRPr lang="en-US" dirty="0"/>
                    </a:p>
                  </a:txBody>
                  <a:tcPr/>
                </a:tc>
              </a:tr>
              <a:tr h="340652">
                <a:tc>
                  <a:txBody>
                    <a:bodyPr/>
                    <a:lstStyle/>
                    <a:p>
                      <a:r>
                        <a:rPr lang="en-US" dirty="0" smtClean="0"/>
                        <a:t>Silicone</a:t>
                      </a:r>
                      <a:endParaRPr lang="en-US" dirty="0"/>
                    </a:p>
                  </a:txBody>
                  <a:tcPr/>
                </a:tc>
                <a:tc>
                  <a:txBody>
                    <a:bodyPr/>
                    <a:lstStyle/>
                    <a:p>
                      <a:r>
                        <a:rPr lang="en-US" dirty="0" smtClean="0"/>
                        <a:t>525cc=506</a:t>
                      </a:r>
                      <a:r>
                        <a:rPr lang="en-US" baseline="0" dirty="0" smtClean="0"/>
                        <a:t> g</a:t>
                      </a:r>
                      <a:endParaRPr lang="en-US" dirty="0"/>
                    </a:p>
                  </a:txBody>
                  <a:tcPr/>
                </a:tc>
                <a:tc>
                  <a:txBody>
                    <a:bodyPr/>
                    <a:lstStyle/>
                    <a:p>
                      <a:r>
                        <a:rPr lang="en-US" dirty="0" smtClean="0"/>
                        <a:t>$10.00</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r h="370840">
                <a:tc>
                  <a:txBody>
                    <a:bodyPr/>
                    <a:lstStyle/>
                    <a:p>
                      <a:r>
                        <a:rPr lang="en-US" dirty="0" err="1" smtClean="0"/>
                        <a:t>Coflex</a:t>
                      </a:r>
                      <a:endParaRPr lang="en-US" dirty="0"/>
                    </a:p>
                  </a:txBody>
                  <a:tcPr/>
                </a:tc>
                <a:tc>
                  <a:txBody>
                    <a:bodyPr/>
                    <a:lstStyle/>
                    <a:p>
                      <a:r>
                        <a:rPr lang="en-US" dirty="0" smtClean="0"/>
                        <a:t>1</a:t>
                      </a:r>
                      <a:endParaRPr lang="en-US" dirty="0"/>
                    </a:p>
                  </a:txBody>
                  <a:tcPr/>
                </a:tc>
                <a:tc>
                  <a:txBody>
                    <a:bodyPr/>
                    <a:lstStyle/>
                    <a:p>
                      <a:r>
                        <a:rPr lang="en-US" dirty="0" smtClean="0"/>
                        <a:t>$1.30</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370840">
                <a:tc>
                  <a:txBody>
                    <a:bodyPr/>
                    <a:lstStyle/>
                    <a:p>
                      <a:r>
                        <a:rPr lang="en-US" dirty="0" smtClean="0"/>
                        <a:t>Aluminum</a:t>
                      </a:r>
                      <a:endParaRPr lang="en-US" dirty="0"/>
                    </a:p>
                  </a:txBody>
                  <a:tcPr/>
                </a:tc>
                <a:tc>
                  <a:txBody>
                    <a:bodyPr/>
                    <a:lstStyle/>
                    <a:p>
                      <a:r>
                        <a:rPr lang="en-US" dirty="0" smtClean="0"/>
                        <a:t>1m=</a:t>
                      </a:r>
                      <a:r>
                        <a:rPr lang="en-US" baseline="0" dirty="0" smtClean="0"/>
                        <a:t> 1632g</a:t>
                      </a:r>
                      <a:endParaRPr lang="en-US" dirty="0"/>
                    </a:p>
                  </a:txBody>
                  <a:tcPr/>
                </a:tc>
                <a:tc>
                  <a:txBody>
                    <a:bodyPr/>
                    <a:lstStyle/>
                    <a:p>
                      <a:r>
                        <a:rPr lang="en-US" dirty="0" smtClean="0"/>
                        <a:t>$15.00</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70840">
                <a:tc>
                  <a:txBody>
                    <a:bodyPr/>
                    <a:lstStyle/>
                    <a:p>
                      <a:r>
                        <a:rPr lang="en-US" dirty="0" smtClean="0"/>
                        <a:t>Wood</a:t>
                      </a:r>
                      <a:r>
                        <a:rPr lang="en-US" baseline="0" dirty="0" smtClean="0"/>
                        <a:t> </a:t>
                      </a:r>
                      <a:endParaRPr lang="en-US" dirty="0"/>
                    </a:p>
                  </a:txBody>
                  <a:tcPr/>
                </a:tc>
                <a:tc>
                  <a:txBody>
                    <a:bodyPr/>
                    <a:lstStyle/>
                    <a:p>
                      <a:r>
                        <a:rPr lang="en-US" dirty="0" smtClean="0"/>
                        <a:t>1m=20411g</a:t>
                      </a:r>
                      <a:endParaRPr lang="en-US" dirty="0"/>
                    </a:p>
                  </a:txBody>
                  <a:tcPr/>
                </a:tc>
                <a:tc>
                  <a:txBody>
                    <a:bodyPr/>
                    <a:lstStyle/>
                    <a:p>
                      <a:r>
                        <a:rPr lang="en-US" dirty="0" smtClean="0"/>
                        <a:t>$6.00</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bl>
          </a:graphicData>
        </a:graphic>
      </p:graphicFrame>
      <p:sp>
        <p:nvSpPr>
          <p:cNvPr id="6" name="TextBox 5"/>
          <p:cNvSpPr txBox="1"/>
          <p:nvPr/>
        </p:nvSpPr>
        <p:spPr>
          <a:xfrm>
            <a:off x="1080654" y="1930400"/>
            <a:ext cx="8277102" cy="1477328"/>
          </a:xfrm>
          <a:prstGeom prst="rect">
            <a:avLst/>
          </a:prstGeom>
          <a:noFill/>
        </p:spPr>
        <p:txBody>
          <a:bodyPr wrap="square" rtlCol="0">
            <a:spAutoFit/>
          </a:bodyPr>
          <a:lstStyle/>
          <a:p>
            <a:r>
              <a:rPr lang="en-US" dirty="0" smtClean="0"/>
              <a:t>Problem</a:t>
            </a:r>
          </a:p>
          <a:p>
            <a:r>
              <a:rPr lang="en-US" sz="1800" kern="1200" dirty="0" smtClean="0">
                <a:solidFill>
                  <a:schemeClr val="tx1"/>
                </a:solidFill>
                <a:latin typeface="+mn-lt"/>
                <a:ea typeface="+mn-ea"/>
                <a:cs typeface="+mn-cs"/>
              </a:rPr>
              <a:t>Criteria</a:t>
            </a:r>
          </a:p>
          <a:p>
            <a:r>
              <a:rPr lang="en-US" dirty="0" smtClean="0"/>
              <a:t>Evaluation (positives) </a:t>
            </a:r>
          </a:p>
          <a:p>
            <a:r>
              <a:rPr lang="en-US" sz="1800" kern="1200" dirty="0" smtClean="0">
                <a:solidFill>
                  <a:schemeClr val="tx1"/>
                </a:solidFill>
                <a:latin typeface="+mn-lt"/>
                <a:ea typeface="+mn-ea"/>
                <a:cs typeface="+mn-cs"/>
              </a:rPr>
              <a:t>Decision </a:t>
            </a:r>
          </a:p>
          <a:p>
            <a:r>
              <a:rPr lang="en-US" dirty="0" smtClean="0"/>
              <a:t>What is the opportunity cost </a:t>
            </a:r>
            <a:endParaRPr lang="en-US" sz="1800" kern="1200" dirty="0">
              <a:solidFill>
                <a:schemeClr val="tx1"/>
              </a:solidFill>
              <a:latin typeface="+mn-lt"/>
              <a:ea typeface="+mn-ea"/>
              <a:cs typeface="+mn-cs"/>
            </a:endParaRPr>
          </a:p>
        </p:txBody>
      </p:sp>
      <p:pic>
        <p:nvPicPr>
          <p:cNvPr id="7172" name="Picture 4" descr="C:\Users\chkkl\AppData\Local\Microsoft\Windows\Temporary Internet Files\Content.IE5\9ONMGWY1\MC90004488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215" y="445243"/>
            <a:ext cx="2205470" cy="222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393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1000"/>
                                        <p:tgtEl>
                                          <p:spTgt spid="7172"/>
                                        </p:tgtEl>
                                      </p:cBhvr>
                                    </p:animEffect>
                                    <p:anim calcmode="lin" valueType="num">
                                      <p:cBhvr>
                                        <p:cTn id="24" dur="1000" fill="hold"/>
                                        <p:tgtEl>
                                          <p:spTgt spid="7172"/>
                                        </p:tgtEl>
                                        <p:attrNameLst>
                                          <p:attrName>ppt_x</p:attrName>
                                        </p:attrNameLst>
                                      </p:cBhvr>
                                      <p:tavLst>
                                        <p:tav tm="0">
                                          <p:val>
                                            <p:strVal val="#ppt_x"/>
                                          </p:val>
                                        </p:tav>
                                        <p:tav tm="100000">
                                          <p:val>
                                            <p:strVal val="#ppt_x"/>
                                          </p:val>
                                        </p:tav>
                                      </p:tavLst>
                                    </p:anim>
                                    <p:anim calcmode="lin" valueType="num">
                                      <p:cBhvr>
                                        <p:cTn id="25"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2768600"/>
            <a:ext cx="8596668" cy="1320800"/>
          </a:xfrm>
        </p:spPr>
        <p:txBody>
          <a:bodyPr/>
          <a:lstStyle/>
          <a:p>
            <a:pPr algn="ctr"/>
            <a:r>
              <a:rPr lang="en-US" sz="8000" dirty="0" smtClean="0"/>
              <a:t>Questions?</a:t>
            </a:r>
            <a:endParaRPr lang="en-US" sz="8000" dirty="0"/>
          </a:p>
        </p:txBody>
      </p:sp>
    </p:spTree>
    <p:extLst>
      <p:ext uri="{BB962C8B-B14F-4D97-AF65-F5344CB8AC3E}">
        <p14:creationId xmlns:p14="http://schemas.microsoft.com/office/powerpoint/2010/main" val="40311604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Joey?</a:t>
            </a:r>
            <a:endParaRPr lang="en-US" dirty="0"/>
          </a:p>
        </p:txBody>
      </p:sp>
      <p:sp>
        <p:nvSpPr>
          <p:cNvPr id="3" name="Content Placeholder 2"/>
          <p:cNvSpPr>
            <a:spLocks noGrp="1"/>
          </p:cNvSpPr>
          <p:nvPr>
            <p:ph idx="1"/>
          </p:nvPr>
        </p:nvSpPr>
        <p:spPr>
          <a:xfrm>
            <a:off x="249822" y="1400568"/>
            <a:ext cx="7671020" cy="1972024"/>
          </a:xfrm>
        </p:spPr>
        <p:txBody>
          <a:bodyPr>
            <a:normAutofit/>
          </a:bodyPr>
          <a:lstStyle/>
          <a:p>
            <a:r>
              <a:rPr lang="en-US" dirty="0"/>
              <a:t>Eight-year-old Joey lives with his family in rural Alabama.  While he was a fetus, his umbilical cord became wrapped around his arm, cutting off the circulation and preventing his right arm from developing.  </a:t>
            </a:r>
            <a:r>
              <a:rPr lang="en-US" dirty="0" smtClean="0"/>
              <a:t>He wa</a:t>
            </a:r>
            <a:r>
              <a:rPr lang="en-US" dirty="0" smtClean="0"/>
              <a:t>s born </a:t>
            </a:r>
            <a:r>
              <a:rPr lang="en-US" dirty="0" smtClean="0"/>
              <a:t>with </a:t>
            </a:r>
            <a:r>
              <a:rPr lang="en-US" dirty="0"/>
              <a:t>a stubbed arm, meaning he had a partial arm below his elbow, but no </a:t>
            </a:r>
            <a:r>
              <a:rPr lang="en-US" dirty="0" smtClean="0"/>
              <a:t>hand. His </a:t>
            </a:r>
            <a:r>
              <a:rPr lang="en-US" dirty="0"/>
              <a:t>family does not have insurance, and are not able to afford a prosthetic</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879" y="1930400"/>
            <a:ext cx="3304977" cy="44941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755" y="4713619"/>
            <a:ext cx="5516305" cy="4638199"/>
          </a:xfrm>
          <a:prstGeom prst="rect">
            <a:avLst/>
          </a:prstGeom>
        </p:spPr>
      </p:pic>
    </p:spTree>
    <p:extLst>
      <p:ext uri="{BB962C8B-B14F-4D97-AF65-F5344CB8AC3E}">
        <p14:creationId xmlns:p14="http://schemas.microsoft.com/office/powerpoint/2010/main" val="28184561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doing this? </a:t>
            </a:r>
            <a:endParaRPr lang="en-US" dirty="0"/>
          </a:p>
        </p:txBody>
      </p:sp>
      <p:sp>
        <p:nvSpPr>
          <p:cNvPr id="3" name="Content Placeholder 2"/>
          <p:cNvSpPr>
            <a:spLocks noGrp="1"/>
          </p:cNvSpPr>
          <p:nvPr>
            <p:ph idx="1"/>
          </p:nvPr>
        </p:nvSpPr>
        <p:spPr/>
        <p:txBody>
          <a:bodyPr/>
          <a:lstStyle/>
          <a:p>
            <a:r>
              <a:rPr lang="en-US" dirty="0" smtClean="0"/>
              <a:t>Making affordable prosthetics is important because they can be very expensive. Often times, the people who need them the most can’t afford them. </a:t>
            </a:r>
          </a:p>
          <a:p>
            <a:r>
              <a:rPr lang="en-US" dirty="0" smtClean="0"/>
              <a:t>If we were to make an affordable prosthetic that would help kids like Joey, it would help kids everywhere such as our very own team member Jaide.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169" y="3779911"/>
            <a:ext cx="4526211" cy="2899604"/>
          </a:xfrm>
          <a:prstGeom prst="rect">
            <a:avLst/>
          </a:prstGeom>
        </p:spPr>
      </p:pic>
    </p:spTree>
    <p:extLst>
      <p:ext uri="{BB962C8B-B14F-4D97-AF65-F5344CB8AC3E}">
        <p14:creationId xmlns:p14="http://schemas.microsoft.com/office/powerpoint/2010/main" val="130495905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prototype</a:t>
            </a:r>
            <a:endParaRPr lang="en-US" dirty="0"/>
          </a:p>
        </p:txBody>
      </p:sp>
      <p:sp>
        <p:nvSpPr>
          <p:cNvPr id="3" name="Content Placeholder 2"/>
          <p:cNvSpPr>
            <a:spLocks noGrp="1"/>
          </p:cNvSpPr>
          <p:nvPr>
            <p:ph idx="1"/>
          </p:nvPr>
        </p:nvSpPr>
        <p:spPr/>
        <p:txBody>
          <a:bodyPr/>
          <a:lstStyle/>
          <a:p>
            <a:r>
              <a:rPr lang="en-US" dirty="0" smtClean="0"/>
              <a:t>Our prototype consists of a cardboard tube, a spring, grippers, 2 metal pieces, flexible rubber 1mm in diameter tubing with braided fishing line inside, a belt hook carabineer,  </a:t>
            </a:r>
            <a:r>
              <a:rPr lang="en-US" dirty="0" err="1" smtClean="0"/>
              <a:t>Coflex</a:t>
            </a:r>
            <a:r>
              <a:rPr lang="en-US" dirty="0" smtClean="0"/>
              <a:t> bandage wrapping tape, leather, a couple screws, and two metal fingers. </a:t>
            </a:r>
          </a:p>
          <a:p>
            <a:pPr marL="0" indent="0">
              <a:buNone/>
            </a:pPr>
            <a:r>
              <a:rPr lang="en-US" dirty="0" smtClean="0"/>
              <a:t>  </a:t>
            </a:r>
            <a:endParaRPr lang="en-US" dirty="0"/>
          </a:p>
        </p:txBody>
      </p:sp>
      <p:pic>
        <p:nvPicPr>
          <p:cNvPr id="2050" name="Picture 2" descr="C:\Users\chkkl\Pictures\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20518"/>
            <a:ext cx="4512252" cy="338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46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in)">
                                      <p:cBhvr>
                                        <p:cTn id="2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 </a:t>
            </a:r>
            <a:endParaRPr lang="en-US" dirty="0"/>
          </a:p>
        </p:txBody>
      </p:sp>
      <p:sp>
        <p:nvSpPr>
          <p:cNvPr id="3" name="Content Placeholder 2"/>
          <p:cNvSpPr>
            <a:spLocks noGrp="1"/>
          </p:cNvSpPr>
          <p:nvPr>
            <p:ph idx="1"/>
          </p:nvPr>
        </p:nvSpPr>
        <p:spPr/>
        <p:txBody>
          <a:bodyPr/>
          <a:lstStyle/>
          <a:p>
            <a:r>
              <a:rPr lang="en-US" dirty="0" smtClean="0"/>
              <a:t>The tube attaches to the belt loop on the user’s pants. If you push the arm away from you it pulls on the string closing the two fingers. If you pull it back toward your body it will release.  </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8713">
            <a:off x="7320395" y="3463636"/>
            <a:ext cx="3210445" cy="246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696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horizont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physics behind the prototype</a:t>
            </a:r>
            <a:endParaRPr lang="en-US" dirty="0"/>
          </a:p>
        </p:txBody>
      </p:sp>
      <p:sp>
        <p:nvSpPr>
          <p:cNvPr id="3" name="Content Placeholder 2"/>
          <p:cNvSpPr>
            <a:spLocks noGrp="1"/>
          </p:cNvSpPr>
          <p:nvPr>
            <p:ph idx="1"/>
          </p:nvPr>
        </p:nvSpPr>
        <p:spPr/>
        <p:txBody>
          <a:bodyPr/>
          <a:lstStyle/>
          <a:p>
            <a:r>
              <a:rPr lang="en-US" dirty="0" smtClean="0"/>
              <a:t>When the fishing wire is pulled in the tubing there is a tension force </a:t>
            </a:r>
          </a:p>
          <a:p>
            <a:r>
              <a:rPr lang="en-US" dirty="0" smtClean="0"/>
              <a:t>When the fingers are pulled together there is a rotation on an axis meaning there is torque </a:t>
            </a:r>
          </a:p>
          <a:p>
            <a:r>
              <a:rPr lang="en-US" dirty="0" smtClean="0"/>
              <a:t>There is friction between the stationary piece and the finger giving it limited mobility </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162" y="3722110"/>
            <a:ext cx="4648455" cy="292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87518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heel(1)">
                                      <p:cBhvr>
                                        <p:cTn id="2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Biomechanics of our prototype</a:t>
            </a:r>
            <a:endParaRPr lang="en-US" dirty="0"/>
          </a:p>
        </p:txBody>
      </p:sp>
      <p:sp>
        <p:nvSpPr>
          <p:cNvPr id="3" name="Content Placeholder 2"/>
          <p:cNvSpPr>
            <a:spLocks noGrp="1"/>
          </p:cNvSpPr>
          <p:nvPr>
            <p:ph idx="1"/>
          </p:nvPr>
        </p:nvSpPr>
        <p:spPr/>
        <p:txBody>
          <a:bodyPr/>
          <a:lstStyle/>
          <a:p>
            <a:r>
              <a:rPr lang="en-US" dirty="0" smtClean="0"/>
              <a:t>When the string is pulled it is showing flexion in the fingers </a:t>
            </a:r>
          </a:p>
          <a:p>
            <a:r>
              <a:rPr lang="en-US" dirty="0" smtClean="0"/>
              <a:t>When the string is released it is showing extension</a:t>
            </a:r>
            <a:r>
              <a:rPr lang="en-US" dirty="0" smtClean="0"/>
              <a:t> </a:t>
            </a:r>
          </a:p>
          <a:p>
            <a:r>
              <a:rPr lang="en-US" dirty="0" smtClean="0"/>
              <a:t>Our fishing line does the jobs of both the </a:t>
            </a:r>
            <a:r>
              <a:rPr lang="en-US" b="1" dirty="0"/>
              <a:t>Flexor </a:t>
            </a:r>
            <a:r>
              <a:rPr lang="en-US" b="1" dirty="0" err="1" smtClean="0"/>
              <a:t>diagitorum</a:t>
            </a:r>
            <a:r>
              <a:rPr lang="en-US" b="1" dirty="0" smtClean="0"/>
              <a:t> </a:t>
            </a:r>
            <a:r>
              <a:rPr lang="en-US" b="1" dirty="0" err="1" smtClean="0"/>
              <a:t>profundus</a:t>
            </a:r>
            <a:r>
              <a:rPr lang="en-US" b="1" dirty="0" smtClean="0"/>
              <a:t> muscle </a:t>
            </a:r>
            <a:r>
              <a:rPr lang="en-US" dirty="0"/>
              <a:t>and the </a:t>
            </a:r>
            <a:r>
              <a:rPr lang="en-US" b="1" dirty="0"/>
              <a:t>Extensor </a:t>
            </a:r>
            <a:r>
              <a:rPr lang="en-US" b="1" dirty="0" err="1"/>
              <a:t>Digitorum</a:t>
            </a:r>
            <a:r>
              <a:rPr lang="en-US" b="1" dirty="0"/>
              <a:t> Muscle </a:t>
            </a:r>
            <a:r>
              <a:rPr lang="en-US" dirty="0" smtClean="0"/>
              <a:t>because it flexes and extends the fingers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085" y="3636817"/>
            <a:ext cx="4251721" cy="2933435"/>
          </a:xfrm>
          <a:prstGeom prst="rect">
            <a:avLst/>
          </a:prstGeom>
        </p:spPr>
      </p:pic>
    </p:spTree>
    <p:extLst>
      <p:ext uri="{BB962C8B-B14F-4D97-AF65-F5344CB8AC3E}">
        <p14:creationId xmlns:p14="http://schemas.microsoft.com/office/powerpoint/2010/main" val="2643274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we’re meeting </a:t>
            </a:r>
            <a:r>
              <a:rPr lang="en-US" dirty="0" smtClean="0"/>
              <a:t>Joey’s </a:t>
            </a:r>
            <a:r>
              <a:rPr lang="en-US" dirty="0" smtClean="0"/>
              <a:t>needs</a:t>
            </a:r>
            <a:endParaRPr lang="en-US" dirty="0"/>
          </a:p>
        </p:txBody>
      </p:sp>
      <p:sp>
        <p:nvSpPr>
          <p:cNvPr id="3" name="Content Placeholder 2"/>
          <p:cNvSpPr>
            <a:spLocks noGrp="1"/>
          </p:cNvSpPr>
          <p:nvPr>
            <p:ph idx="1"/>
          </p:nvPr>
        </p:nvSpPr>
        <p:spPr/>
        <p:txBody>
          <a:bodyPr/>
          <a:lstStyle/>
          <a:p>
            <a:r>
              <a:rPr lang="en-US" dirty="0" smtClean="0"/>
              <a:t>We had a very affordable prosthetic </a:t>
            </a:r>
          </a:p>
          <a:p>
            <a:r>
              <a:rPr lang="en-US" dirty="0" smtClean="0"/>
              <a:t>It is able to grow with him</a:t>
            </a:r>
          </a:p>
          <a:p>
            <a:r>
              <a:rPr lang="en-US" dirty="0" smtClean="0"/>
              <a:t>It has </a:t>
            </a:r>
            <a:r>
              <a:rPr lang="en-US" dirty="0"/>
              <a:t>Fine Motor/Pinch </a:t>
            </a:r>
            <a:r>
              <a:rPr lang="en-US" dirty="0" smtClean="0"/>
              <a:t>Dexterity </a:t>
            </a:r>
          </a:p>
          <a:p>
            <a:r>
              <a:rPr lang="en-US" dirty="0" smtClean="0"/>
              <a:t>And is made from recycled materials </a:t>
            </a:r>
            <a:r>
              <a:rPr lang="en-US" dirty="0"/>
              <a:t/>
            </a:r>
            <a:br>
              <a:rPr lang="en-US" dirty="0"/>
            </a:br>
            <a:endParaRPr lang="en-US" dirty="0"/>
          </a:p>
        </p:txBody>
      </p:sp>
      <p:pic>
        <p:nvPicPr>
          <p:cNvPr id="4098" name="Picture 2" descr="C:\Users\chkkl\AppData\Local\Microsoft\Windows\Temporary Internet Files\Content.IE5\9ONMGWY1\MC90009803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587" y="3715752"/>
            <a:ext cx="1564538" cy="179953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022668"/>
            <a:ext cx="3309938"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4252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98"/>
                                        </p:tgtEl>
                                        <p:attrNameLst>
                                          <p:attrName>style.visibility</p:attrName>
                                        </p:attrNameLst>
                                      </p:cBhvr>
                                      <p:to>
                                        <p:strVal val="visible"/>
                                      </p:to>
                                    </p:set>
                                    <p:animEffect transition="in" filter="fade">
                                      <p:cBhvr>
                                        <p:cTn id="40" dur="500"/>
                                        <p:tgtEl>
                                          <p:spTgt spid="4098"/>
                                        </p:tgtEl>
                                      </p:cBhvr>
                                    </p:animEffect>
                                  </p:childTnLst>
                                </p:cTn>
                              </p:par>
                              <p:par>
                                <p:cTn id="41" presetID="10" presetClass="entr" presetSubtype="0" fill="hold" nodeType="withEffect">
                                  <p:stCondLst>
                                    <p:cond delay="0"/>
                                  </p:stCondLst>
                                  <p:childTnLst>
                                    <p:set>
                                      <p:cBhvr>
                                        <p:cTn id="42" dur="1" fill="hold">
                                          <p:stCondLst>
                                            <p:cond delay="0"/>
                                          </p:stCondLst>
                                        </p:cTn>
                                        <p:tgtEl>
                                          <p:spTgt spid="4099"/>
                                        </p:tgtEl>
                                        <p:attrNameLst>
                                          <p:attrName>style.visibility</p:attrName>
                                        </p:attrNameLst>
                                      </p:cBhvr>
                                      <p:to>
                                        <p:strVal val="visible"/>
                                      </p:to>
                                    </p:set>
                                    <p:animEffect transition="in" filter="fade">
                                      <p:cBhvr>
                                        <p:cTn id="4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cost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7564798"/>
              </p:ext>
            </p:extLst>
          </p:nvPr>
        </p:nvGraphicFramePr>
        <p:xfrm>
          <a:off x="729817" y="1690716"/>
          <a:ext cx="8596312" cy="4079240"/>
        </p:xfrm>
        <a:graphic>
          <a:graphicData uri="http://schemas.openxmlformats.org/drawingml/2006/table">
            <a:tbl>
              <a:tblPr firstRow="1" bandRow="1">
                <a:tableStyleId>{5C22544A-7EE6-4342-B048-85BDC9FD1C3A}</a:tableStyleId>
              </a:tblPr>
              <a:tblGrid>
                <a:gridCol w="4298156"/>
                <a:gridCol w="4298156"/>
              </a:tblGrid>
              <a:tr h="370840">
                <a:tc>
                  <a:txBody>
                    <a:bodyPr/>
                    <a:lstStyle/>
                    <a:p>
                      <a:r>
                        <a:rPr lang="en-US" dirty="0" smtClean="0"/>
                        <a:t>Material </a:t>
                      </a:r>
                      <a:endParaRPr lang="en-US" dirty="0"/>
                    </a:p>
                  </a:txBody>
                  <a:tcPr/>
                </a:tc>
                <a:tc>
                  <a:txBody>
                    <a:bodyPr/>
                    <a:lstStyle/>
                    <a:p>
                      <a:r>
                        <a:rPr lang="en-US" dirty="0" smtClean="0"/>
                        <a:t>Cost</a:t>
                      </a:r>
                      <a:endParaRPr lang="en-US" dirty="0"/>
                    </a:p>
                  </a:txBody>
                  <a:tcPr/>
                </a:tc>
              </a:tr>
              <a:tr h="370840">
                <a:tc>
                  <a:txBody>
                    <a:bodyPr/>
                    <a:lstStyle/>
                    <a:p>
                      <a:r>
                        <a:rPr lang="en-US" dirty="0" smtClean="0"/>
                        <a:t>Carabineer </a:t>
                      </a:r>
                      <a:endParaRPr lang="en-US" dirty="0"/>
                    </a:p>
                  </a:txBody>
                  <a:tcPr/>
                </a:tc>
                <a:tc>
                  <a:txBody>
                    <a:bodyPr/>
                    <a:lstStyle/>
                    <a:p>
                      <a:r>
                        <a:rPr lang="en-US" dirty="0" smtClean="0"/>
                        <a:t>$0.45</a:t>
                      </a:r>
                      <a:endParaRPr lang="en-US" dirty="0"/>
                    </a:p>
                  </a:txBody>
                  <a:tcPr/>
                </a:tc>
              </a:tr>
              <a:tr h="370840">
                <a:tc>
                  <a:txBody>
                    <a:bodyPr/>
                    <a:lstStyle/>
                    <a:p>
                      <a:r>
                        <a:rPr lang="en-US" dirty="0" err="1" smtClean="0"/>
                        <a:t>CoFlex</a:t>
                      </a:r>
                      <a:endParaRPr lang="en-US" dirty="0"/>
                    </a:p>
                  </a:txBody>
                  <a:tcPr/>
                </a:tc>
                <a:tc>
                  <a:txBody>
                    <a:bodyPr/>
                    <a:lstStyle/>
                    <a:p>
                      <a:r>
                        <a:rPr lang="en-US" dirty="0" smtClean="0"/>
                        <a:t>$1.30</a:t>
                      </a:r>
                      <a:endParaRPr lang="en-US" dirty="0"/>
                    </a:p>
                  </a:txBody>
                  <a:tcPr/>
                </a:tc>
              </a:tr>
              <a:tr h="370840">
                <a:tc>
                  <a:txBody>
                    <a:bodyPr/>
                    <a:lstStyle/>
                    <a:p>
                      <a:r>
                        <a:rPr lang="en-US" dirty="0" smtClean="0"/>
                        <a:t>Leather </a:t>
                      </a:r>
                      <a:endParaRPr lang="en-US" dirty="0"/>
                    </a:p>
                  </a:txBody>
                  <a:tcPr/>
                </a:tc>
                <a:tc>
                  <a:txBody>
                    <a:bodyPr/>
                    <a:lstStyle/>
                    <a:p>
                      <a:r>
                        <a:rPr lang="en-US" dirty="0" smtClean="0"/>
                        <a:t>$10.00</a:t>
                      </a:r>
                      <a:endParaRPr lang="en-US" dirty="0"/>
                    </a:p>
                  </a:txBody>
                  <a:tcPr/>
                </a:tc>
              </a:tr>
              <a:tr h="370840">
                <a:tc>
                  <a:txBody>
                    <a:bodyPr/>
                    <a:lstStyle/>
                    <a:p>
                      <a:r>
                        <a:rPr lang="en-US" dirty="0" smtClean="0"/>
                        <a:t>Screws</a:t>
                      </a:r>
                      <a:endParaRPr lang="en-US" dirty="0"/>
                    </a:p>
                  </a:txBody>
                  <a:tcPr/>
                </a:tc>
                <a:tc>
                  <a:txBody>
                    <a:bodyPr/>
                    <a:lstStyle/>
                    <a:p>
                      <a:r>
                        <a:rPr lang="en-US" dirty="0" smtClean="0"/>
                        <a:t>$1.10</a:t>
                      </a:r>
                      <a:endParaRPr lang="en-US" dirty="0"/>
                    </a:p>
                  </a:txBody>
                  <a:tcPr/>
                </a:tc>
              </a:tr>
              <a:tr h="370840">
                <a:tc>
                  <a:txBody>
                    <a:bodyPr/>
                    <a:lstStyle/>
                    <a:p>
                      <a:r>
                        <a:rPr lang="en-US" dirty="0" smtClean="0"/>
                        <a:t>Staples</a:t>
                      </a:r>
                      <a:endParaRPr lang="en-US" dirty="0"/>
                    </a:p>
                  </a:txBody>
                  <a:tcPr/>
                </a:tc>
                <a:tc>
                  <a:txBody>
                    <a:bodyPr/>
                    <a:lstStyle/>
                    <a:p>
                      <a:r>
                        <a:rPr lang="en-US" dirty="0" smtClean="0"/>
                        <a:t>$2.00</a:t>
                      </a:r>
                      <a:endParaRPr lang="en-US" dirty="0"/>
                    </a:p>
                  </a:txBody>
                  <a:tcPr/>
                </a:tc>
              </a:tr>
              <a:tr h="370840">
                <a:tc>
                  <a:txBody>
                    <a:bodyPr/>
                    <a:lstStyle/>
                    <a:p>
                      <a:r>
                        <a:rPr lang="en-US" dirty="0" smtClean="0"/>
                        <a:t>Cardboard Tube</a:t>
                      </a:r>
                      <a:endParaRPr lang="en-US" dirty="0"/>
                    </a:p>
                  </a:txBody>
                  <a:tcPr/>
                </a:tc>
                <a:tc>
                  <a:txBody>
                    <a:bodyPr/>
                    <a:lstStyle/>
                    <a:p>
                      <a:r>
                        <a:rPr lang="en-US" dirty="0" smtClean="0"/>
                        <a:t>$5.00</a:t>
                      </a:r>
                      <a:endParaRPr lang="en-US" dirty="0"/>
                    </a:p>
                  </a:txBody>
                  <a:tcPr/>
                </a:tc>
              </a:tr>
              <a:tr h="370840">
                <a:tc>
                  <a:txBody>
                    <a:bodyPr/>
                    <a:lstStyle/>
                    <a:p>
                      <a:r>
                        <a:rPr lang="en-US" dirty="0" smtClean="0"/>
                        <a:t>Spring/Grabbers</a:t>
                      </a:r>
                      <a:endParaRPr lang="en-US" dirty="0"/>
                    </a:p>
                  </a:txBody>
                  <a:tcPr/>
                </a:tc>
                <a:tc>
                  <a:txBody>
                    <a:bodyPr/>
                    <a:lstStyle/>
                    <a:p>
                      <a:r>
                        <a:rPr lang="en-US" dirty="0" smtClean="0"/>
                        <a:t>$1.00</a:t>
                      </a:r>
                      <a:endParaRPr lang="en-US" dirty="0"/>
                    </a:p>
                  </a:txBody>
                  <a:tcPr/>
                </a:tc>
              </a:tr>
              <a:tr h="370840">
                <a:tc>
                  <a:txBody>
                    <a:bodyPr/>
                    <a:lstStyle/>
                    <a:p>
                      <a:r>
                        <a:rPr lang="en-US" dirty="0" smtClean="0"/>
                        <a:t>Plastic Tubing</a:t>
                      </a:r>
                      <a:endParaRPr lang="en-US" dirty="0"/>
                    </a:p>
                  </a:txBody>
                  <a:tcPr/>
                </a:tc>
                <a:tc>
                  <a:txBody>
                    <a:bodyPr/>
                    <a:lstStyle/>
                    <a:p>
                      <a:r>
                        <a:rPr lang="en-US" dirty="0" smtClean="0"/>
                        <a:t>$4.60</a:t>
                      </a:r>
                      <a:endParaRPr lang="en-US" dirty="0"/>
                    </a:p>
                  </a:txBody>
                  <a:tcPr/>
                </a:tc>
              </a:tr>
              <a:tr h="370840">
                <a:tc>
                  <a:txBody>
                    <a:bodyPr/>
                    <a:lstStyle/>
                    <a:p>
                      <a:r>
                        <a:rPr lang="en-US" dirty="0" smtClean="0"/>
                        <a:t>Braided fishing line</a:t>
                      </a:r>
                      <a:endParaRPr lang="en-US" dirty="0"/>
                    </a:p>
                  </a:txBody>
                  <a:tcPr/>
                </a:tc>
                <a:tc>
                  <a:txBody>
                    <a:bodyPr/>
                    <a:lstStyle/>
                    <a:p>
                      <a:r>
                        <a:rPr lang="en-US" dirty="0" smtClean="0"/>
                        <a:t>$2.00</a:t>
                      </a:r>
                      <a:endParaRPr lang="en-US" dirty="0"/>
                    </a:p>
                  </a:txBody>
                  <a:tcPr/>
                </a:tc>
              </a:tr>
              <a:tr h="370840">
                <a:tc>
                  <a:txBody>
                    <a:bodyPr/>
                    <a:lstStyle/>
                    <a:p>
                      <a:r>
                        <a:rPr lang="en-US" b="1" dirty="0" smtClean="0"/>
                        <a:t>We spent a total of…</a:t>
                      </a:r>
                      <a:endParaRPr lang="en-US" b="1" dirty="0"/>
                    </a:p>
                  </a:txBody>
                  <a:tcPr/>
                </a:tc>
                <a:tc>
                  <a:txBody>
                    <a:bodyPr/>
                    <a:lstStyle/>
                    <a:p>
                      <a:r>
                        <a:rPr lang="en-US" b="1" dirty="0" smtClean="0"/>
                        <a:t>$27.45</a:t>
                      </a:r>
                      <a:endParaRPr lang="en-US" b="1" dirty="0"/>
                    </a:p>
                  </a:txBody>
                  <a:tcPr/>
                </a:tc>
              </a:tr>
            </a:tbl>
          </a:graphicData>
        </a:graphic>
      </p:graphicFrame>
      <p:pic>
        <p:nvPicPr>
          <p:cNvPr id="5122" name="Picture 2" descr="C:\Users\chkkl\AppData\Local\Microsoft\Windows\Temporary Internet Files\Content.IE5\CO49IG1O\MC9004414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937" y="593507"/>
            <a:ext cx="2744905" cy="274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705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additive="base">
                                        <p:cTn id="16" dur="500" fill="hold"/>
                                        <p:tgtEl>
                                          <p:spTgt spid="5122"/>
                                        </p:tgtEl>
                                        <p:attrNameLst>
                                          <p:attrName>ppt_x</p:attrName>
                                        </p:attrNameLst>
                                      </p:cBhvr>
                                      <p:tavLst>
                                        <p:tav tm="0">
                                          <p:val>
                                            <p:strVal val="#ppt_x"/>
                                          </p:val>
                                        </p:tav>
                                        <p:tav tm="100000">
                                          <p:val>
                                            <p:strVal val="#ppt_x"/>
                                          </p:val>
                                        </p:tav>
                                      </p:tavLst>
                                    </p:anim>
                                    <p:anim calcmode="lin" valueType="num">
                                      <p:cBhvr additive="base">
                                        <p:cTn id="17"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623</TotalTime>
  <Words>426</Words>
  <Application>Microsoft Office PowerPoint</Application>
  <PresentationFormat>Custom</PresentationFormat>
  <Paragraphs>80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Facet</vt:lpstr>
      <vt:lpstr>A New Arm </vt:lpstr>
      <vt:lpstr>Who’s Joey?</vt:lpstr>
      <vt:lpstr>Why are we doing this? </vt:lpstr>
      <vt:lpstr>Our prototype</vt:lpstr>
      <vt:lpstr>How does it work? </vt:lpstr>
      <vt:lpstr>The physics behind the prototype</vt:lpstr>
      <vt:lpstr>Biomechanics of our prototype</vt:lpstr>
      <vt:lpstr>How we’re meeting Joey’s needs</vt:lpstr>
      <vt:lpstr>Materials and cost</vt:lpstr>
      <vt:lpstr>A decision matrix</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arm</dc:title>
  <dc:creator>Hannah Moser</dc:creator>
  <cp:lastModifiedBy>chkkl</cp:lastModifiedBy>
  <cp:revision>16</cp:revision>
  <dcterms:created xsi:type="dcterms:W3CDTF">2014-10-26T16:29:55Z</dcterms:created>
  <dcterms:modified xsi:type="dcterms:W3CDTF">2014-10-27T02:54:52Z</dcterms:modified>
</cp:coreProperties>
</file>